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91f04649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91f04649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91f04649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91f04649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91f04649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91f04649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91f04649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91f04649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91f04649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91f04649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91f04649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91f04649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91f04649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91f04649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91f046495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91f046495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91f046495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91f046495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91f046495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91f046495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91f04649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91f0464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91f046495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91f046495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91f046495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91f046495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91f046495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91f046495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91f046495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91f046495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91f046495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91f046495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91f046495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91f046495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91f04649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91f04649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91f046495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91f046495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91f046495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91f046495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91f04649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91f04649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91f04649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91f04649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91f04649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91f04649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91f04649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91f04649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39662" y="-1549610"/>
            <a:ext cx="6864674" cy="915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 rot="-5400000">
            <a:off x="4157238" y="-4157738"/>
            <a:ext cx="829525" cy="9145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487800" y="2059725"/>
            <a:ext cx="8168400" cy="1168200"/>
          </a:xfrm>
          <a:prstGeom prst="rect">
            <a:avLst/>
          </a:prstGeom>
          <a:solidFill>
            <a:srgbClr val="FFFFFF">
              <a:alpha val="4991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latin typeface="Proxima Nova"/>
                <a:ea typeface="Proxima Nova"/>
                <a:cs typeface="Proxima Nova"/>
                <a:sym typeface="Proxima Nova"/>
              </a:rPr>
              <a:t>LELEC2103 - Projet 3 Électricité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latin typeface="Proxima Nova"/>
                <a:ea typeface="Proxima Nova"/>
                <a:cs typeface="Proxima Nova"/>
                <a:sym typeface="Proxima Nova"/>
              </a:rPr>
              <a:t>2018 - 2019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487800" y="3396675"/>
            <a:ext cx="2595300" cy="1315200"/>
          </a:xfrm>
          <a:prstGeom prst="rect">
            <a:avLst/>
          </a:prstGeom>
          <a:solidFill>
            <a:srgbClr val="FFFFFF">
              <a:alpha val="4991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Thibault Fievez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Simon Santacatterina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Martin Fockedey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Noémie Bidoul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075" y="138600"/>
            <a:ext cx="4303849" cy="10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6275" y="1310200"/>
            <a:ext cx="5911450" cy="4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060850" y="3396675"/>
            <a:ext cx="2595300" cy="1650300"/>
          </a:xfrm>
          <a:prstGeom prst="rect">
            <a:avLst/>
          </a:prstGeom>
          <a:solidFill>
            <a:srgbClr val="FFFFFF">
              <a:alpha val="4991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Professeur</a:t>
            </a:r>
            <a:endParaRPr b="1" i="1"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Jean-Didier Legat</a:t>
            </a:r>
            <a:br>
              <a:rPr lang="fr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fr" sz="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i="1" lang="fr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Assistants</a:t>
            </a:r>
            <a:br>
              <a:rPr b="1" lang="fr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fr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Ludovic Moreau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Mathieu Xhonneux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22"/>
          <p:cNvCxnSpPr/>
          <p:nvPr/>
        </p:nvCxnSpPr>
        <p:spPr>
          <a:xfrm rot="10800000">
            <a:off x="1171100" y="1821250"/>
            <a:ext cx="0" cy="76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178400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latin typeface="Proxima Nova"/>
                <a:ea typeface="Proxima Nova"/>
                <a:cs typeface="Proxima Nova"/>
                <a:sym typeface="Proxima Nova"/>
              </a:rPr>
              <a:t>Timeline</a:t>
            </a:r>
            <a:endParaRPr b="1"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691050" y="2569900"/>
            <a:ext cx="7668300" cy="414600"/>
          </a:xfrm>
          <a:prstGeom prst="homePlate">
            <a:avLst>
              <a:gd fmla="val 50000" name="adj"/>
            </a:avLst>
          </a:prstGeom>
          <a:solidFill>
            <a:srgbClr val="46A58E">
              <a:alpha val="82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" name="Google Shape;163;p22"/>
          <p:cNvCxnSpPr/>
          <p:nvPr/>
        </p:nvCxnSpPr>
        <p:spPr>
          <a:xfrm rot="10800000">
            <a:off x="2679800" y="2984500"/>
            <a:ext cx="0" cy="76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 rot="10800000">
            <a:off x="4438700" y="1821250"/>
            <a:ext cx="0" cy="76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2"/>
          <p:cNvCxnSpPr/>
          <p:nvPr/>
        </p:nvCxnSpPr>
        <p:spPr>
          <a:xfrm rot="10800000">
            <a:off x="6218875" y="2984500"/>
            <a:ext cx="0" cy="76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2"/>
          <p:cNvSpPr txBox="1"/>
          <p:nvPr/>
        </p:nvSpPr>
        <p:spPr>
          <a:xfrm>
            <a:off x="1054775" y="995500"/>
            <a:ext cx="2616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roxima Nova"/>
                <a:ea typeface="Proxima Nova"/>
                <a:cs typeface="Proxima Nova"/>
                <a:sym typeface="Proxima Nova"/>
              </a:rPr>
              <a:t>Implémentation basique sur PC</a:t>
            </a: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 (règles du jeu), un seul niveau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2563475" y="3746200"/>
            <a:ext cx="2616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Implémentation </a:t>
            </a:r>
            <a:r>
              <a:rPr b="1" lang="fr">
                <a:latin typeface="Proxima Nova"/>
                <a:ea typeface="Proxima Nova"/>
                <a:cs typeface="Proxima Nova"/>
                <a:sym typeface="Proxima Nova"/>
              </a:rPr>
              <a:t>sur écran tactile</a:t>
            </a: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, avec </a:t>
            </a:r>
            <a:r>
              <a:rPr b="1" lang="fr">
                <a:latin typeface="Proxima Nova"/>
                <a:ea typeface="Proxima Nova"/>
                <a:cs typeface="Proxima Nova"/>
                <a:sym typeface="Proxima Nova"/>
              </a:rPr>
              <a:t>graphismes basiques</a:t>
            </a: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 (géométrie simple)</a:t>
            </a:r>
            <a:br>
              <a:rPr lang="fr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fr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Création de </a:t>
            </a:r>
            <a:r>
              <a:rPr b="1" lang="fr">
                <a:latin typeface="Proxima Nova"/>
                <a:ea typeface="Proxima Nova"/>
                <a:cs typeface="Proxima Nova"/>
                <a:sym typeface="Proxima Nova"/>
              </a:rPr>
              <a:t>nouveaux niveaux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4332975" y="995500"/>
            <a:ext cx="2616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Ajout d’</a:t>
            </a:r>
            <a:r>
              <a:rPr b="1" lang="fr">
                <a:latin typeface="Proxima Nova"/>
                <a:ea typeface="Proxima Nova"/>
                <a:cs typeface="Proxima Nova"/>
                <a:sym typeface="Proxima Nova"/>
              </a:rPr>
              <a:t>images</a:t>
            </a: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 (gestion de l’affichage, stockage en mémoire)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6082700" y="3746200"/>
            <a:ext cx="2616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Perfectionnement du </a:t>
            </a:r>
            <a:r>
              <a:rPr b="1" lang="fr">
                <a:latin typeface="Proxima Nova"/>
                <a:ea typeface="Proxima Nova"/>
                <a:cs typeface="Proxima Nova"/>
                <a:sym typeface="Proxima Nova"/>
              </a:rPr>
              <a:t>menu de navigation</a:t>
            </a: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 intra/inter-niveaux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4196675" y="2582950"/>
            <a:ext cx="9831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roxima Nova"/>
                <a:ea typeface="Proxima Nova"/>
                <a:cs typeface="Proxima Nova"/>
                <a:sym typeface="Proxima Nova"/>
              </a:rPr>
              <a:t>Pâques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57550" cy="621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4657550" y="0"/>
            <a:ext cx="4657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380375" y="665100"/>
            <a:ext cx="3818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Proxima Nova"/>
                <a:ea typeface="Proxima Nova"/>
                <a:cs typeface="Proxima Nova"/>
                <a:sym typeface="Proxima Nova"/>
              </a:rPr>
              <a:t>&gt; 4</a:t>
            </a:r>
            <a:br>
              <a:rPr b="1" lang="fr" sz="4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 sz="4800">
                <a:latin typeface="Proxima Nova"/>
                <a:ea typeface="Proxima Nova"/>
                <a:cs typeface="Proxima Nova"/>
                <a:sym typeface="Proxima Nova"/>
              </a:rPr>
              <a:t>Schéma bloc du système</a:t>
            </a:r>
            <a:endParaRPr b="1"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1" name="Google Shape;181;p23"/>
          <p:cNvCxnSpPr/>
          <p:nvPr/>
        </p:nvCxnSpPr>
        <p:spPr>
          <a:xfrm>
            <a:off x="489688" y="3052950"/>
            <a:ext cx="3787500" cy="1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178400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latin typeface="Proxima Nova"/>
                <a:ea typeface="Proxima Nova"/>
                <a:cs typeface="Proxima Nova"/>
                <a:sym typeface="Proxima Nova"/>
              </a:rPr>
              <a:t>Schéma bloc du système</a:t>
            </a:r>
            <a:endParaRPr b="1"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700" y="991994"/>
            <a:ext cx="6235999" cy="392978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1447292" y="520175"/>
            <a:ext cx="2492100" cy="28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57550" cy="621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/>
          <p:nvPr/>
        </p:nvSpPr>
        <p:spPr>
          <a:xfrm>
            <a:off x="4657550" y="0"/>
            <a:ext cx="4657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 txBox="1"/>
          <p:nvPr/>
        </p:nvSpPr>
        <p:spPr>
          <a:xfrm>
            <a:off x="362350" y="975975"/>
            <a:ext cx="40422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latin typeface="Proxima Nova"/>
                <a:ea typeface="Proxima Nova"/>
                <a:cs typeface="Proxima Nova"/>
                <a:sym typeface="Proxima Nova"/>
              </a:rPr>
              <a:t>&gt; 4</a:t>
            </a:r>
            <a:br>
              <a:rPr b="1" lang="fr" sz="4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 sz="4000">
                <a:latin typeface="Proxima Nova"/>
                <a:ea typeface="Proxima Nova"/>
                <a:cs typeface="Proxima Nova"/>
                <a:sym typeface="Proxima Nova"/>
              </a:rPr>
              <a:t>Communication inter-blocs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0" name="Google Shape;200;p25"/>
          <p:cNvCxnSpPr/>
          <p:nvPr/>
        </p:nvCxnSpPr>
        <p:spPr>
          <a:xfrm>
            <a:off x="489688" y="3052950"/>
            <a:ext cx="3787500" cy="1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5"/>
          <p:cNvSpPr txBox="1"/>
          <p:nvPr/>
        </p:nvSpPr>
        <p:spPr>
          <a:xfrm>
            <a:off x="5045100" y="1272075"/>
            <a:ext cx="3787200" cy="16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  <a:t>.1	Raspberry - Raspberry</a:t>
            </a:r>
            <a:b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  <a:t>4.2	Raspberry - (FPGA) - HPS</a:t>
            </a:r>
            <a:b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  <a:t>4.3	MTL2 - (FPGA) - HPS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2" name="Google Shape;202;p25"/>
          <p:cNvCxnSpPr/>
          <p:nvPr/>
        </p:nvCxnSpPr>
        <p:spPr>
          <a:xfrm flipH="1">
            <a:off x="4951163" y="1375425"/>
            <a:ext cx="7200" cy="1378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idx="12" type="sldNum"/>
          </p:nvPr>
        </p:nvSpPr>
        <p:spPr>
          <a:xfrm>
            <a:off x="8518083" y="45873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8" name="Google Shape;208;p26"/>
          <p:cNvSpPr txBox="1"/>
          <p:nvPr>
            <p:ph type="title"/>
          </p:nvPr>
        </p:nvSpPr>
        <p:spPr>
          <a:xfrm>
            <a:off x="178400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latin typeface="Proxima Nova"/>
                <a:ea typeface="Proxima Nova"/>
                <a:cs typeface="Proxima Nova"/>
                <a:sym typeface="Proxima Nova"/>
              </a:rPr>
              <a:t>Communication Raspberry - Raspberry</a:t>
            </a:r>
            <a:endParaRPr b="1"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5800" y="2578962"/>
            <a:ext cx="2048201" cy="12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6940919" y="2623475"/>
            <a:ext cx="723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7780750" y="2764500"/>
            <a:ext cx="678300" cy="813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6A5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6"/>
          <p:cNvSpPr txBox="1"/>
          <p:nvPr/>
        </p:nvSpPr>
        <p:spPr>
          <a:xfrm>
            <a:off x="260825" y="1020925"/>
            <a:ext cx="3528900" cy="3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 connections </a:t>
            </a: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TCP over IP basés sur des sockets​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673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 connections TCP , utilisant 2 ports différents, l'un pour l'envoie l'autre pour la réception​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 threads pour recevoir et envoyer simultanément​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 packet est envoyé seulement si il est différent du précédent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26"/>
          <p:cNvCxnSpPr/>
          <p:nvPr/>
        </p:nvCxnSpPr>
        <p:spPr>
          <a:xfrm flipH="1">
            <a:off x="4040125" y="1020925"/>
            <a:ext cx="10500" cy="373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6"/>
          <p:cNvSpPr/>
          <p:nvPr/>
        </p:nvSpPr>
        <p:spPr>
          <a:xfrm>
            <a:off x="4301025" y="1439825"/>
            <a:ext cx="678300" cy="393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Lvl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26"/>
          <p:cNvSpPr/>
          <p:nvPr/>
        </p:nvSpPr>
        <p:spPr>
          <a:xfrm>
            <a:off x="4979325" y="1439825"/>
            <a:ext cx="678300" cy="393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Flags</a:t>
            </a: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5657625" y="1439825"/>
            <a:ext cx="1564500" cy="393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X coord.</a:t>
            </a: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7222125" y="1439825"/>
            <a:ext cx="1564500" cy="393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Y coord.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4111725" y="1969700"/>
            <a:ext cx="46563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fr" sz="1500">
                <a:solidFill>
                  <a:srgbClr val="FF0000"/>
                </a:solidFill>
              </a:rPr>
              <a:t>4 bits de level : autorisant jusqu’à 16 niveaux</a:t>
            </a:r>
            <a:endParaRPr sz="1500">
              <a:solidFill>
                <a:srgbClr val="FF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500"/>
              <a:buChar char="●"/>
            </a:pPr>
            <a:r>
              <a:rPr lang="fr" sz="1500">
                <a:solidFill>
                  <a:srgbClr val="F1C232"/>
                </a:solidFill>
              </a:rPr>
              <a:t>4 bits de flag : </a:t>
            </a:r>
            <a:r>
              <a:rPr lang="fr" sz="1500">
                <a:solidFill>
                  <a:srgbClr val="F1C232"/>
                </a:solidFill>
              </a:rPr>
              <a:t>indiquant</a:t>
            </a:r>
            <a:r>
              <a:rPr lang="fr" sz="1500">
                <a:solidFill>
                  <a:srgbClr val="F1C232"/>
                </a:solidFill>
              </a:rPr>
              <a:t> l’état du jeu</a:t>
            </a:r>
            <a:endParaRPr sz="1500">
              <a:solidFill>
                <a:srgbClr val="F1C23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500"/>
              <a:buChar char="●"/>
            </a:pPr>
            <a:r>
              <a:rPr lang="fr" sz="1500">
                <a:solidFill>
                  <a:srgbClr val="1155CC"/>
                </a:solidFill>
              </a:rPr>
              <a:t>12 bits de coordonnées x </a:t>
            </a:r>
            <a:endParaRPr sz="1500">
              <a:solidFill>
                <a:srgbClr val="1155CC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1500"/>
              <a:buChar char="●"/>
            </a:pPr>
            <a:r>
              <a:rPr lang="fr" sz="1500">
                <a:solidFill>
                  <a:srgbClr val="9FC5E8"/>
                </a:solidFill>
              </a:rPr>
              <a:t>12 bits de coordonnées y</a:t>
            </a:r>
            <a:endParaRPr sz="1500">
              <a:solidFill>
                <a:srgbClr val="9FC5E8"/>
              </a:solidFill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4301013" y="3292475"/>
            <a:ext cx="2604300" cy="1081200"/>
          </a:xfrm>
          <a:prstGeom prst="roundRect">
            <a:avLst>
              <a:gd fmla="val 16667" name="adj"/>
            </a:avLst>
          </a:prstGeom>
          <a:solidFill>
            <a:srgbClr val="46A5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La taille de l’écran est de 800/480 → seul 10 bits nécessaires en x et et 9 en 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5" name="Google Shape;225;p27"/>
          <p:cNvSpPr txBox="1"/>
          <p:nvPr>
            <p:ph type="title"/>
          </p:nvPr>
        </p:nvSpPr>
        <p:spPr>
          <a:xfrm>
            <a:off x="178400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latin typeface="Proxima Nova"/>
                <a:ea typeface="Proxima Nova"/>
                <a:cs typeface="Proxima Nova"/>
                <a:sym typeface="Proxima Nova"/>
              </a:rPr>
              <a:t>Communication avec l’HPS</a:t>
            </a:r>
            <a:endParaRPr b="1"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9275" y="1081950"/>
            <a:ext cx="2048201" cy="12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6924519" y="1020925"/>
            <a:ext cx="723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28" name="Google Shape;228;p27"/>
          <p:cNvSpPr/>
          <p:nvPr/>
        </p:nvSpPr>
        <p:spPr>
          <a:xfrm>
            <a:off x="6627600" y="1020925"/>
            <a:ext cx="1179000" cy="917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6A5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Google Shape;229;p27"/>
          <p:cNvCxnSpPr/>
          <p:nvPr/>
        </p:nvCxnSpPr>
        <p:spPr>
          <a:xfrm>
            <a:off x="409150" y="2922450"/>
            <a:ext cx="8338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9262" y="3144962"/>
            <a:ext cx="2048201" cy="12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6924506" y="3083937"/>
            <a:ext cx="723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32" name="Google Shape;232;p27"/>
          <p:cNvSpPr/>
          <p:nvPr/>
        </p:nvSpPr>
        <p:spPr>
          <a:xfrm>
            <a:off x="6627588" y="3083938"/>
            <a:ext cx="803400" cy="141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6A5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7"/>
          <p:cNvSpPr/>
          <p:nvPr/>
        </p:nvSpPr>
        <p:spPr>
          <a:xfrm>
            <a:off x="438375" y="1130000"/>
            <a:ext cx="1890000" cy="477300"/>
          </a:xfrm>
          <a:prstGeom prst="rect">
            <a:avLst/>
          </a:prstGeom>
          <a:solidFill>
            <a:srgbClr val="46A58E">
              <a:alpha val="82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HPS-Raspberry</a:t>
            </a:r>
            <a:endParaRPr b="1"/>
          </a:p>
        </p:txBody>
      </p:sp>
      <p:sp>
        <p:nvSpPr>
          <p:cNvPr id="234" name="Google Shape;234;p27"/>
          <p:cNvSpPr/>
          <p:nvPr/>
        </p:nvSpPr>
        <p:spPr>
          <a:xfrm>
            <a:off x="438375" y="3144950"/>
            <a:ext cx="1890000" cy="477300"/>
          </a:xfrm>
          <a:prstGeom prst="rect">
            <a:avLst/>
          </a:prstGeom>
          <a:solidFill>
            <a:srgbClr val="46A58E">
              <a:alpha val="82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HPS-MTL2</a:t>
            </a:r>
            <a:endParaRPr b="1"/>
          </a:p>
        </p:txBody>
      </p:sp>
      <p:sp>
        <p:nvSpPr>
          <p:cNvPr id="235" name="Google Shape;235;p27"/>
          <p:cNvSpPr txBox="1"/>
          <p:nvPr/>
        </p:nvSpPr>
        <p:spPr>
          <a:xfrm>
            <a:off x="438375" y="1607300"/>
            <a:ext cx="47052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ommunication </a:t>
            </a: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SPI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IRQs déclenchés par le raspberry à une fréquence de 20Hz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Le dernier paquet écrase le précédent et change les variables de l’HPS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483625" y="3678775"/>
            <a:ext cx="47052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Communication </a:t>
            </a: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PIO entre le FPGA et le MTL2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IRQs déclenchés par le MTL2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Le dernier Touch event est mis dans une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27"/>
          <p:cNvSpPr txBox="1"/>
          <p:nvPr/>
        </p:nvSpPr>
        <p:spPr>
          <a:xfrm>
            <a:off x="2595925" y="1041800"/>
            <a:ext cx="25929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latin typeface="Proxima Nova"/>
                <a:ea typeface="Proxima Nova"/>
                <a:cs typeface="Proxima Nova"/>
                <a:sym typeface="Proxima Nova"/>
              </a:rPr>
              <a:t>Échange des informations entre players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2667450" y="3144938"/>
            <a:ext cx="25929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latin typeface="Proxima Nova"/>
                <a:ea typeface="Proxima Nova"/>
                <a:cs typeface="Proxima Nova"/>
                <a:sym typeface="Proxima Nova"/>
              </a:rPr>
              <a:t>Gestion des touch event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57550" cy="621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8"/>
          <p:cNvSpPr/>
          <p:nvPr/>
        </p:nvSpPr>
        <p:spPr>
          <a:xfrm>
            <a:off x="4657550" y="0"/>
            <a:ext cx="4657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8"/>
          <p:cNvSpPr txBox="1"/>
          <p:nvPr/>
        </p:nvSpPr>
        <p:spPr>
          <a:xfrm>
            <a:off x="359500" y="1416250"/>
            <a:ext cx="38184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Proxima Nova"/>
                <a:ea typeface="Proxima Nova"/>
                <a:cs typeface="Proxima Nova"/>
                <a:sym typeface="Proxima Nova"/>
              </a:rPr>
              <a:t>&gt; 6</a:t>
            </a:r>
            <a:br>
              <a:rPr b="1" lang="fr" sz="4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 sz="4800">
                <a:latin typeface="Proxima Nova"/>
                <a:ea typeface="Proxima Nova"/>
                <a:cs typeface="Proxima Nova"/>
                <a:sym typeface="Proxima Nova"/>
              </a:rPr>
              <a:t>Software</a:t>
            </a:r>
            <a:endParaRPr b="1"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9" name="Google Shape;249;p28"/>
          <p:cNvCxnSpPr/>
          <p:nvPr/>
        </p:nvCxnSpPr>
        <p:spPr>
          <a:xfrm>
            <a:off x="489688" y="3052950"/>
            <a:ext cx="3787500" cy="1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28"/>
          <p:cNvSpPr txBox="1"/>
          <p:nvPr/>
        </p:nvSpPr>
        <p:spPr>
          <a:xfrm>
            <a:off x="5045100" y="1458000"/>
            <a:ext cx="3787200" cy="16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  <a:t>5.1	Multitasking</a:t>
            </a:r>
            <a:b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  <a:t>5.2	Affichage des images</a:t>
            </a:r>
            <a:b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  <a:t>5.3	Synchronisation des players</a:t>
            </a:r>
            <a:br>
              <a:rPr b="1" lang="fr">
                <a:latin typeface="Proxima Nova"/>
                <a:ea typeface="Proxima Nova"/>
                <a:cs typeface="Proxima Nova"/>
                <a:sym typeface="Proxima Nova"/>
              </a:rPr>
            </a:b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51" name="Google Shape;251;p28"/>
          <p:cNvCxnSpPr/>
          <p:nvPr/>
        </p:nvCxnSpPr>
        <p:spPr>
          <a:xfrm flipH="1">
            <a:off x="4951163" y="1561350"/>
            <a:ext cx="7200" cy="1378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7" name="Google Shape;257;p29"/>
          <p:cNvSpPr/>
          <p:nvPr/>
        </p:nvSpPr>
        <p:spPr>
          <a:xfrm>
            <a:off x="222200" y="962475"/>
            <a:ext cx="3529200" cy="448500"/>
          </a:xfrm>
          <a:prstGeom prst="rect">
            <a:avLst/>
          </a:prstGeom>
          <a:solidFill>
            <a:srgbClr val="46A58E">
              <a:alpha val="82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9"/>
          <p:cNvSpPr txBox="1"/>
          <p:nvPr>
            <p:ph type="title"/>
          </p:nvPr>
        </p:nvSpPr>
        <p:spPr>
          <a:xfrm>
            <a:off x="178400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latin typeface="Proxima Nova"/>
                <a:ea typeface="Proxima Nova"/>
                <a:cs typeface="Proxima Nova"/>
                <a:sym typeface="Proxima Nova"/>
              </a:rPr>
              <a:t>Multitasking</a:t>
            </a:r>
            <a:endParaRPr b="1"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496075" y="1679400"/>
            <a:ext cx="2883600" cy="1990500"/>
          </a:xfrm>
          <a:prstGeom prst="roundRect">
            <a:avLst>
              <a:gd fmla="val 16667" name="adj"/>
            </a:avLst>
          </a:prstGeom>
          <a:solidFill>
            <a:srgbClr val="FFA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9"/>
          <p:cNvSpPr/>
          <p:nvPr/>
        </p:nvSpPr>
        <p:spPr>
          <a:xfrm>
            <a:off x="5707625" y="1718250"/>
            <a:ext cx="2940300" cy="1467600"/>
          </a:xfrm>
          <a:prstGeom prst="roundRect">
            <a:avLst>
              <a:gd fmla="val 16667" name="adj"/>
            </a:avLst>
          </a:prstGeom>
          <a:solidFill>
            <a:srgbClr val="FFA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 txBox="1"/>
          <p:nvPr>
            <p:ph type="title"/>
          </p:nvPr>
        </p:nvSpPr>
        <p:spPr>
          <a:xfrm>
            <a:off x="292850" y="962475"/>
            <a:ext cx="338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  <a:t>Système m</a:t>
            </a:r>
            <a: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  <a:t>ultitask à 2 </a:t>
            </a:r>
            <a: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  <a:t>tâches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587425" y="1718238"/>
            <a:ext cx="27009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roxima Nova"/>
                <a:ea typeface="Proxima Nova"/>
                <a:cs typeface="Proxima Nova"/>
                <a:sym typeface="Proxima Nova"/>
              </a:rPr>
              <a:t>Tâche</a:t>
            </a:r>
            <a:r>
              <a:rPr b="1" lang="fr">
                <a:latin typeface="Proxima Nova"/>
                <a:ea typeface="Proxima Nova"/>
                <a:cs typeface="Proxima Nova"/>
                <a:sym typeface="Proxima Nova"/>
              </a:rPr>
              <a:t> principale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mets à jour les flags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mets à jour le paquet envoyé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mets à jour la structure LVL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envoie la structure LVL à la tâche d’affichage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5707625" y="1829850"/>
            <a:ext cx="28836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roxima Nova"/>
                <a:ea typeface="Proxima Nova"/>
                <a:cs typeface="Proxima Nova"/>
                <a:sym typeface="Proxima Nova"/>
              </a:rPr>
              <a:t>Tâche d’affichage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affiche sur l’écran le jeu sur base de 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la structure LVL </a:t>
            </a: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reçue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la valeur des flags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" name="Google Shape;264;p29"/>
          <p:cNvSpPr/>
          <p:nvPr/>
        </p:nvSpPr>
        <p:spPr>
          <a:xfrm>
            <a:off x="3579425" y="2282600"/>
            <a:ext cx="1913100" cy="5259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46A58E">
              <a:alpha val="82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/>
          <p:cNvSpPr/>
          <p:nvPr/>
        </p:nvSpPr>
        <p:spPr>
          <a:xfrm>
            <a:off x="2028450" y="3938325"/>
            <a:ext cx="5575800" cy="996900"/>
          </a:xfrm>
          <a:prstGeom prst="roundRect">
            <a:avLst>
              <a:gd fmla="val 16667" name="adj"/>
            </a:avLst>
          </a:prstGeom>
          <a:solidFill>
            <a:srgbClr val="46A58E">
              <a:alpha val="82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9"/>
          <p:cNvSpPr txBox="1"/>
          <p:nvPr/>
        </p:nvSpPr>
        <p:spPr>
          <a:xfrm>
            <a:off x="2028450" y="3938350"/>
            <a:ext cx="63177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roxima Nova"/>
                <a:ea typeface="Proxima Nova"/>
                <a:cs typeface="Proxima Nova"/>
                <a:sym typeface="Proxima Nova"/>
              </a:rPr>
              <a:t>Structure LVL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onnées des lignes (positions, </a:t>
            </a:r>
            <a:r>
              <a:rPr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couleurs, </a:t>
            </a: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interruptions, ...)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Données des players </a:t>
            </a:r>
            <a:r>
              <a:rPr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(positions, couleurs, destinations, ...)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2" name="Google Shape;272;p30"/>
          <p:cNvSpPr txBox="1"/>
          <p:nvPr>
            <p:ph type="title"/>
          </p:nvPr>
        </p:nvSpPr>
        <p:spPr>
          <a:xfrm>
            <a:off x="178400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latin typeface="Proxima Nova"/>
                <a:ea typeface="Proxima Nova"/>
                <a:cs typeface="Proxima Nova"/>
                <a:sym typeface="Proxima Nova"/>
              </a:rPr>
              <a:t>Multitasking</a:t>
            </a:r>
            <a:endParaRPr b="1"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3" name="Google Shape;273;p30"/>
          <p:cNvSpPr txBox="1"/>
          <p:nvPr/>
        </p:nvSpPr>
        <p:spPr>
          <a:xfrm>
            <a:off x="0" y="2122950"/>
            <a:ext cx="4335000" cy="23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74" name="Google Shape;2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2" y="914650"/>
            <a:ext cx="7316074" cy="397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/>
          <p:nvPr/>
        </p:nvSpPr>
        <p:spPr>
          <a:xfrm>
            <a:off x="253000" y="988525"/>
            <a:ext cx="3891600" cy="448500"/>
          </a:xfrm>
          <a:prstGeom prst="rect">
            <a:avLst/>
          </a:prstGeom>
          <a:solidFill>
            <a:srgbClr val="46A58E">
              <a:alpha val="82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4434050" y="988525"/>
            <a:ext cx="4315800" cy="448500"/>
          </a:xfrm>
          <a:prstGeom prst="rect">
            <a:avLst/>
          </a:prstGeom>
          <a:solidFill>
            <a:srgbClr val="46A58E">
              <a:alpha val="82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1"/>
          <p:cNvSpPr txBox="1"/>
          <p:nvPr/>
        </p:nvSpPr>
        <p:spPr>
          <a:xfrm>
            <a:off x="221700" y="957225"/>
            <a:ext cx="40794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latin typeface="Proxima Nova"/>
                <a:ea typeface="Proxima Nova"/>
                <a:cs typeface="Proxima Nova"/>
                <a:sym typeface="Proxima Nova"/>
              </a:rPr>
              <a:t>Stockage</a:t>
            </a:r>
            <a:br>
              <a:rPr b="1" lang="fr" sz="2200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fr" sz="1800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fr" sz="1800">
                <a:latin typeface="Proxima Nova"/>
                <a:ea typeface="Proxima Nova"/>
                <a:cs typeface="Proxima Nova"/>
                <a:sym typeface="Proxima Nova"/>
              </a:rPr>
            </a:b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4434050" y="957225"/>
            <a:ext cx="43158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Gestion de l’affichage </a:t>
            </a:r>
            <a:r>
              <a:rPr b="1" i="1" lang="f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real time</a:t>
            </a:r>
            <a:br>
              <a:rPr b="1" i="1" lang="f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3" name="Google Shape;28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4" name="Google Shape;284;p31"/>
          <p:cNvSpPr txBox="1"/>
          <p:nvPr>
            <p:ph type="title"/>
          </p:nvPr>
        </p:nvSpPr>
        <p:spPr>
          <a:xfrm>
            <a:off x="178400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latin typeface="Proxima Nova"/>
                <a:ea typeface="Proxima Nova"/>
                <a:cs typeface="Proxima Nova"/>
                <a:sym typeface="Proxima Nova"/>
              </a:rPr>
              <a:t>Gestion d’image</a:t>
            </a:r>
            <a:endParaRPr b="1"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85" name="Google Shape;285;p31"/>
          <p:cNvCxnSpPr/>
          <p:nvPr/>
        </p:nvCxnSpPr>
        <p:spPr>
          <a:xfrm>
            <a:off x="253000" y="988525"/>
            <a:ext cx="10500" cy="2451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31"/>
          <p:cNvCxnSpPr/>
          <p:nvPr/>
        </p:nvCxnSpPr>
        <p:spPr>
          <a:xfrm>
            <a:off x="4431800" y="988525"/>
            <a:ext cx="25800" cy="3630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31"/>
          <p:cNvSpPr txBox="1"/>
          <p:nvPr/>
        </p:nvSpPr>
        <p:spPr>
          <a:xfrm>
            <a:off x="4503200" y="1478900"/>
            <a:ext cx="41775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 Ré-affichage de tous les éléments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à chaque touch event / nouvelle coordonnée envoyée par l’autre joueur</a:t>
            </a:r>
            <a:b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fr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 DUAL Frame Buffer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suffisant pour un </a:t>
            </a: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rendu rapide sans clignotements </a:t>
            </a:r>
            <a:r>
              <a:rPr i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(TKSleep de 10ms entre 2 frame-flipping)</a:t>
            </a:r>
            <a:b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fr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 Selective copy 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implémenté mais non utilisé</a:t>
            </a:r>
            <a:endParaRPr/>
          </a:p>
        </p:txBody>
      </p:sp>
      <p:sp>
        <p:nvSpPr>
          <p:cNvPr id="288" name="Google Shape;288;p31"/>
          <p:cNvSpPr txBox="1"/>
          <p:nvPr/>
        </p:nvSpPr>
        <p:spPr>
          <a:xfrm>
            <a:off x="253000" y="1418950"/>
            <a:ext cx="3693300" cy="19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Initialement stockées sur la </a:t>
            </a: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mini-SD 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(8GB)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Accès unique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(open - read - close) </a:t>
            </a: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au lancement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du jeu</a:t>
            </a:r>
            <a:b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Stockage dans la SDRAM (1G), dans des </a:t>
            </a:r>
            <a:r>
              <a:rPr i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buffers 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1-D de longueur </a:t>
            </a:r>
            <a:r>
              <a:rPr i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3*width*height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bytes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 Mémoire utilisée 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pour les images: 12.5MB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178400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latin typeface="Proxima Nova"/>
                <a:ea typeface="Proxima Nova"/>
                <a:cs typeface="Proxima Nova"/>
                <a:sym typeface="Proxima Nova"/>
              </a:rPr>
              <a:t>Structure</a:t>
            </a:r>
            <a:endParaRPr b="1"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Présentation du jeu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Timeline du projet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Schéma bloc du système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Communication entre les différents blocs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Software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Conclusion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/>
          <p:nvPr/>
        </p:nvSpPr>
        <p:spPr>
          <a:xfrm>
            <a:off x="253000" y="3248400"/>
            <a:ext cx="6437100" cy="448500"/>
          </a:xfrm>
          <a:prstGeom prst="rect">
            <a:avLst/>
          </a:prstGeom>
          <a:solidFill>
            <a:srgbClr val="46A58E">
              <a:alpha val="82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"/>
          <p:cNvSpPr/>
          <p:nvPr/>
        </p:nvSpPr>
        <p:spPr>
          <a:xfrm>
            <a:off x="253000" y="1145025"/>
            <a:ext cx="6437100" cy="448500"/>
          </a:xfrm>
          <a:prstGeom prst="rect">
            <a:avLst/>
          </a:prstGeom>
          <a:solidFill>
            <a:srgbClr val="46A58E">
              <a:alpha val="82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2"/>
          <p:cNvSpPr txBox="1"/>
          <p:nvPr>
            <p:ph idx="1" type="body"/>
          </p:nvPr>
        </p:nvSpPr>
        <p:spPr>
          <a:xfrm>
            <a:off x="311700" y="1152475"/>
            <a:ext cx="66393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Gestion de la transparence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Technique du </a:t>
            </a:r>
            <a:r>
              <a:rPr i="1" lang="fr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fond vert</a:t>
            </a:r>
            <a:r>
              <a:rPr lang="fr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br>
              <a:rPr lang="fr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fr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Les pixels de code RGB autour </a:t>
            </a:r>
            <a:r>
              <a:rPr i="1" lang="fr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0-255-0</a:t>
            </a:r>
            <a:r>
              <a:rPr lang="fr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(range de +/-  50) sont ignorés lor de la copie du buffer dans </a:t>
            </a:r>
            <a:r>
              <a:rPr i="1" lang="fr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myFrameBuffer</a:t>
            </a:r>
            <a:br>
              <a:rPr i="1" lang="fr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b="1" lang="fr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i="1" lang="fr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i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Google Shape;29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7" name="Google Shape;297;p32"/>
          <p:cNvSpPr txBox="1"/>
          <p:nvPr>
            <p:ph type="title"/>
          </p:nvPr>
        </p:nvSpPr>
        <p:spPr>
          <a:xfrm>
            <a:off x="178400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latin typeface="Proxima Nova"/>
                <a:ea typeface="Proxima Nova"/>
                <a:cs typeface="Proxima Nova"/>
                <a:sym typeface="Proxima Nova"/>
              </a:rPr>
              <a:t>Fonctionnalité de l’affichage</a:t>
            </a:r>
            <a:endParaRPr b="1"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8" name="Google Shape;2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9700" y="1152475"/>
            <a:ext cx="1529225" cy="1529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32"/>
          <p:cNvCxnSpPr/>
          <p:nvPr/>
        </p:nvCxnSpPr>
        <p:spPr>
          <a:xfrm>
            <a:off x="238575" y="1145025"/>
            <a:ext cx="10500" cy="1876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2"/>
          <p:cNvCxnSpPr/>
          <p:nvPr/>
        </p:nvCxnSpPr>
        <p:spPr>
          <a:xfrm flipH="1">
            <a:off x="240525" y="3248400"/>
            <a:ext cx="6600" cy="153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1" name="Google Shape;3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9702" y="3248400"/>
            <a:ext cx="2093474" cy="12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377375" y="3248600"/>
            <a:ext cx="6312600" cy="15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Affichage de “morceaux” d’image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Morceau défini par 4 coordonnées</a:t>
            </a:r>
            <a:b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Permet d’implémenter le blocage des streams par les players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8" name="Google Shape;308;p33"/>
          <p:cNvSpPr txBox="1"/>
          <p:nvPr>
            <p:ph type="title"/>
          </p:nvPr>
        </p:nvSpPr>
        <p:spPr>
          <a:xfrm>
            <a:off x="178400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latin typeface="Proxima Nova"/>
                <a:ea typeface="Proxima Nova"/>
                <a:cs typeface="Proxima Nova"/>
                <a:sym typeface="Proxima Nova"/>
              </a:rPr>
              <a:t>Synchronisation des joueurs - </a:t>
            </a:r>
            <a:r>
              <a:rPr b="1" i="1" lang="fr" sz="3600">
                <a:latin typeface="Proxima Nova"/>
                <a:ea typeface="Proxima Nova"/>
                <a:cs typeface="Proxima Nova"/>
                <a:sym typeface="Proxima Nova"/>
              </a:rPr>
              <a:t>Position</a:t>
            </a:r>
            <a:endParaRPr b="1" i="1"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" name="Google Shape;309;p33"/>
          <p:cNvSpPr/>
          <p:nvPr/>
        </p:nvSpPr>
        <p:spPr>
          <a:xfrm>
            <a:off x="253000" y="1145025"/>
            <a:ext cx="3891600" cy="448500"/>
          </a:xfrm>
          <a:prstGeom prst="rect">
            <a:avLst/>
          </a:prstGeom>
          <a:solidFill>
            <a:srgbClr val="46A58E">
              <a:alpha val="82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3"/>
          <p:cNvSpPr/>
          <p:nvPr/>
        </p:nvSpPr>
        <p:spPr>
          <a:xfrm>
            <a:off x="4434050" y="1145025"/>
            <a:ext cx="4315800" cy="448500"/>
          </a:xfrm>
          <a:prstGeom prst="rect">
            <a:avLst/>
          </a:prstGeom>
          <a:solidFill>
            <a:srgbClr val="46A58E">
              <a:alpha val="82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3"/>
          <p:cNvSpPr txBox="1"/>
          <p:nvPr/>
        </p:nvSpPr>
        <p:spPr>
          <a:xfrm>
            <a:off x="221700" y="1113725"/>
            <a:ext cx="40794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latin typeface="Proxima Nova"/>
                <a:ea typeface="Proxima Nova"/>
                <a:cs typeface="Proxima Nova"/>
                <a:sym typeface="Proxima Nova"/>
              </a:rPr>
              <a:t>Position du joueur</a:t>
            </a:r>
            <a:br>
              <a:rPr b="1" lang="fr" sz="2200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fr" sz="1800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fr" sz="1800">
                <a:latin typeface="Proxima Nova"/>
                <a:ea typeface="Proxima Nova"/>
                <a:cs typeface="Proxima Nova"/>
                <a:sym typeface="Proxima Nova"/>
              </a:rPr>
            </a:b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2" name="Google Shape;312;p33"/>
          <p:cNvSpPr txBox="1"/>
          <p:nvPr/>
        </p:nvSpPr>
        <p:spPr>
          <a:xfrm>
            <a:off x="4434050" y="1113725"/>
            <a:ext cx="43158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Position de l’autre joueur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13" name="Google Shape;313;p33"/>
          <p:cNvCxnSpPr/>
          <p:nvPr/>
        </p:nvCxnSpPr>
        <p:spPr>
          <a:xfrm>
            <a:off x="4431800" y="1145025"/>
            <a:ext cx="15300" cy="2430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33"/>
          <p:cNvSpPr txBox="1"/>
          <p:nvPr/>
        </p:nvSpPr>
        <p:spPr>
          <a:xfrm>
            <a:off x="253000" y="1575450"/>
            <a:ext cx="3693300" cy="23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R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ecalculée après chaque </a:t>
            </a:r>
            <a:r>
              <a:rPr i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Touch event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 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Déplacement vers la position touchée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 Incrément de </a:t>
            </a:r>
            <a:r>
              <a:rPr lang="fr" sz="1800">
                <a:latin typeface="Proxima Nova"/>
                <a:ea typeface="Proxima Nova"/>
                <a:cs typeface="Proxima Nova"/>
                <a:sym typeface="Proxima Nova"/>
              </a:rPr>
              <a:t>4 px sur l’axe 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principale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 Incrément de 1 px sur l’axe secondaire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15" name="Google Shape;315;p33"/>
          <p:cNvCxnSpPr/>
          <p:nvPr/>
        </p:nvCxnSpPr>
        <p:spPr>
          <a:xfrm>
            <a:off x="253000" y="1145025"/>
            <a:ext cx="10500" cy="2451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33"/>
          <p:cNvSpPr txBox="1"/>
          <p:nvPr/>
        </p:nvSpPr>
        <p:spPr>
          <a:xfrm>
            <a:off x="4389825" y="1575450"/>
            <a:ext cx="4183500" cy="23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Déplacement direct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du joueur à la </a:t>
            </a: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dernière coordonnée reçue</a:t>
            </a:r>
            <a:b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 Update 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 la position du joueur dans la </a:t>
            </a: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structure LEVEL</a:t>
            </a:r>
            <a:b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 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Re-déduction locale du reste de la map (lignes, victoire/défaite) sur base de la nouvelle information</a:t>
            </a:r>
            <a:b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7" name="Google Shape;317;p33"/>
          <p:cNvSpPr/>
          <p:nvPr/>
        </p:nvSpPr>
        <p:spPr>
          <a:xfrm rot="5400000">
            <a:off x="2113575" y="3230400"/>
            <a:ext cx="584400" cy="2378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46A5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3"/>
          <p:cNvSpPr txBox="1"/>
          <p:nvPr/>
        </p:nvSpPr>
        <p:spPr>
          <a:xfrm>
            <a:off x="1424425" y="3940950"/>
            <a:ext cx="283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Transmission de la coordonnée à chaque SPI interrupt (20Hz)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4500150" y="4283550"/>
            <a:ext cx="601200" cy="305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Proxima Nova"/>
                <a:ea typeface="Proxima Nova"/>
                <a:cs typeface="Proxima Nova"/>
                <a:sym typeface="Proxima Nova"/>
              </a:rPr>
              <a:t>Lvl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5101325" y="4283550"/>
            <a:ext cx="601200" cy="305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Flags</a:t>
            </a:r>
            <a:endParaRPr sz="1200"/>
          </a:p>
        </p:txBody>
      </p:sp>
      <p:sp>
        <p:nvSpPr>
          <p:cNvPr id="321" name="Google Shape;321;p33"/>
          <p:cNvSpPr/>
          <p:nvPr/>
        </p:nvSpPr>
        <p:spPr>
          <a:xfrm>
            <a:off x="5854988" y="4283550"/>
            <a:ext cx="1386600" cy="3057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X coord.</a:t>
            </a:r>
            <a:endParaRPr/>
          </a:p>
        </p:txBody>
      </p:sp>
      <p:sp>
        <p:nvSpPr>
          <p:cNvPr id="322" name="Google Shape;322;p33"/>
          <p:cNvSpPr/>
          <p:nvPr/>
        </p:nvSpPr>
        <p:spPr>
          <a:xfrm>
            <a:off x="7241600" y="4283550"/>
            <a:ext cx="1386600" cy="305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Y coord.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5776152" y="4183525"/>
            <a:ext cx="2907600" cy="47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9" name="Google Shape;329;p34"/>
          <p:cNvSpPr txBox="1"/>
          <p:nvPr>
            <p:ph type="title"/>
          </p:nvPr>
        </p:nvSpPr>
        <p:spPr>
          <a:xfrm>
            <a:off x="178400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latin typeface="Proxima Nova"/>
                <a:ea typeface="Proxima Nova"/>
                <a:cs typeface="Proxima Nova"/>
                <a:sym typeface="Proxima Nova"/>
              </a:rPr>
              <a:t>Synchronisation des joueurs - </a:t>
            </a:r>
            <a:r>
              <a:rPr b="1" i="1" lang="fr" sz="3600">
                <a:latin typeface="Proxima Nova"/>
                <a:ea typeface="Proxima Nova"/>
                <a:cs typeface="Proxima Nova"/>
                <a:sym typeface="Proxima Nova"/>
              </a:rPr>
              <a:t>État</a:t>
            </a:r>
            <a:endParaRPr b="1" i="1"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0" name="Google Shape;330;p34"/>
          <p:cNvSpPr/>
          <p:nvPr/>
        </p:nvSpPr>
        <p:spPr>
          <a:xfrm>
            <a:off x="4572000" y="4054200"/>
            <a:ext cx="601200" cy="305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Proxima Nova"/>
                <a:ea typeface="Proxima Nova"/>
                <a:cs typeface="Proxima Nova"/>
                <a:sym typeface="Proxima Nova"/>
              </a:rPr>
              <a:t>Lvl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Google Shape;331;p34"/>
          <p:cNvSpPr/>
          <p:nvPr/>
        </p:nvSpPr>
        <p:spPr>
          <a:xfrm>
            <a:off x="5173175" y="4054200"/>
            <a:ext cx="601200" cy="305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Flags</a:t>
            </a:r>
            <a:endParaRPr sz="1200"/>
          </a:p>
        </p:txBody>
      </p:sp>
      <p:sp>
        <p:nvSpPr>
          <p:cNvPr id="332" name="Google Shape;332;p34"/>
          <p:cNvSpPr/>
          <p:nvPr/>
        </p:nvSpPr>
        <p:spPr>
          <a:xfrm>
            <a:off x="5926838" y="4054200"/>
            <a:ext cx="1386600" cy="3057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X coord.</a:t>
            </a:r>
            <a:endParaRPr/>
          </a:p>
        </p:txBody>
      </p:sp>
      <p:sp>
        <p:nvSpPr>
          <p:cNvPr id="333" name="Google Shape;333;p34"/>
          <p:cNvSpPr/>
          <p:nvPr/>
        </p:nvSpPr>
        <p:spPr>
          <a:xfrm>
            <a:off x="4434050" y="1145025"/>
            <a:ext cx="4315800" cy="720000"/>
          </a:xfrm>
          <a:prstGeom prst="rect">
            <a:avLst/>
          </a:prstGeom>
          <a:solidFill>
            <a:srgbClr val="46A58E">
              <a:alpha val="82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4"/>
          <p:cNvSpPr/>
          <p:nvPr/>
        </p:nvSpPr>
        <p:spPr>
          <a:xfrm>
            <a:off x="7313450" y="4054200"/>
            <a:ext cx="1386600" cy="305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Y coord.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p34"/>
          <p:cNvSpPr/>
          <p:nvPr/>
        </p:nvSpPr>
        <p:spPr>
          <a:xfrm>
            <a:off x="4468825" y="3972400"/>
            <a:ext cx="1386600" cy="48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4"/>
          <p:cNvSpPr txBox="1"/>
          <p:nvPr/>
        </p:nvSpPr>
        <p:spPr>
          <a:xfrm>
            <a:off x="4434050" y="1113725"/>
            <a:ext cx="43158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Lvl - synchronise le changement de niveau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7" name="Google Shape;337;p34"/>
          <p:cNvSpPr/>
          <p:nvPr/>
        </p:nvSpPr>
        <p:spPr>
          <a:xfrm>
            <a:off x="253000" y="1145025"/>
            <a:ext cx="3891600" cy="448500"/>
          </a:xfrm>
          <a:prstGeom prst="rect">
            <a:avLst/>
          </a:prstGeom>
          <a:solidFill>
            <a:srgbClr val="46A58E">
              <a:alpha val="82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4"/>
          <p:cNvSpPr txBox="1"/>
          <p:nvPr/>
        </p:nvSpPr>
        <p:spPr>
          <a:xfrm>
            <a:off x="221700" y="1113725"/>
            <a:ext cx="40794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latin typeface="Proxima Nova"/>
                <a:ea typeface="Proxima Nova"/>
                <a:cs typeface="Proxima Nova"/>
                <a:sym typeface="Proxima Nova"/>
              </a:rPr>
              <a:t>Flags - détaille l’état du joueur</a:t>
            </a:r>
            <a:br>
              <a:rPr b="1" lang="fr" sz="2200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fr" sz="1800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fr" sz="1800">
                <a:latin typeface="Proxima Nova"/>
                <a:ea typeface="Proxima Nova"/>
                <a:cs typeface="Proxima Nova"/>
                <a:sym typeface="Proxima Nova"/>
              </a:rPr>
            </a:b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9" name="Google Shape;339;p34"/>
          <p:cNvCxnSpPr/>
          <p:nvPr/>
        </p:nvCxnSpPr>
        <p:spPr>
          <a:xfrm>
            <a:off x="4431800" y="1145025"/>
            <a:ext cx="15300" cy="2430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34"/>
          <p:cNvSpPr txBox="1"/>
          <p:nvPr/>
        </p:nvSpPr>
        <p:spPr>
          <a:xfrm>
            <a:off x="253000" y="1575450"/>
            <a:ext cx="38916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= 0	</a:t>
            </a:r>
            <a:r>
              <a:rPr i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Occupé à jouer</a:t>
            </a:r>
            <a:endParaRPr i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= 1 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i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 pause</a:t>
            </a:r>
            <a:endParaRPr i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= 2 </a:t>
            </a:r>
            <a:r>
              <a:rPr b="1" i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i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Défaite détectée</a:t>
            </a:r>
            <a:endParaRPr i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= 3	</a:t>
            </a:r>
            <a:r>
              <a:rPr i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Victoire détectée</a:t>
            </a:r>
            <a:endParaRPr i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= </a:t>
            </a: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 </a:t>
            </a:r>
            <a:r>
              <a:rPr b="1" i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i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Occupé à sélectionner le niveau</a:t>
            </a:r>
            <a:br>
              <a:rPr i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i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i="1"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 </a:t>
            </a:r>
            <a:r>
              <a:rPr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Chaque joueur connaît son flag </a:t>
            </a:r>
            <a:r>
              <a:rPr b="1"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et</a:t>
            </a:r>
            <a:r>
              <a:rPr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le flag de l’autre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 “1 beats 0”</a:t>
            </a:r>
            <a:r>
              <a:rPr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tout évènement (pause/victoire/défaite) est </a:t>
            </a:r>
            <a:r>
              <a:rPr b="1"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imposé</a:t>
            </a:r>
            <a:r>
              <a:rPr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à l’autre</a:t>
            </a:r>
            <a:br>
              <a:rPr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 </a:t>
            </a:r>
            <a:r>
              <a:rPr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Lorsque l’autre joueur est en pause, le joueur est </a:t>
            </a:r>
            <a:r>
              <a:rPr b="1" i="1" lang="f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 attente </a:t>
            </a:r>
            <a:b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1" name="Google Shape;341;p34"/>
          <p:cNvCxnSpPr/>
          <p:nvPr/>
        </p:nvCxnSpPr>
        <p:spPr>
          <a:xfrm>
            <a:off x="253000" y="1145025"/>
            <a:ext cx="0" cy="355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34"/>
          <p:cNvSpPr txBox="1"/>
          <p:nvPr/>
        </p:nvSpPr>
        <p:spPr>
          <a:xfrm>
            <a:off x="4447100" y="1971423"/>
            <a:ext cx="4183500" cy="15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 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Chaque changement de niveau est imposé l’autre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 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Structure LEVEL réinitialisée</a:t>
            </a:r>
            <a:b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 Pointeurs vers les nouvelles images ré-instanciés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50" name="Google Shape;3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57550" cy="621004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5"/>
          <p:cNvSpPr/>
          <p:nvPr/>
        </p:nvSpPr>
        <p:spPr>
          <a:xfrm>
            <a:off x="4657550" y="0"/>
            <a:ext cx="4657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5"/>
          <p:cNvSpPr txBox="1"/>
          <p:nvPr/>
        </p:nvSpPr>
        <p:spPr>
          <a:xfrm>
            <a:off x="359500" y="1416250"/>
            <a:ext cx="38184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Proxima Nova"/>
                <a:ea typeface="Proxima Nova"/>
                <a:cs typeface="Proxima Nova"/>
                <a:sym typeface="Proxima Nova"/>
              </a:rPr>
              <a:t>&gt; 7</a:t>
            </a:r>
            <a:br>
              <a:rPr b="1" lang="fr" sz="4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 sz="4800">
                <a:latin typeface="Proxima Nova"/>
                <a:ea typeface="Proxima Nova"/>
                <a:cs typeface="Proxima Nova"/>
                <a:sym typeface="Proxima Nova"/>
              </a:rPr>
              <a:t>Conclusion</a:t>
            </a:r>
            <a:endParaRPr b="1"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53" name="Google Shape;353;p35"/>
          <p:cNvCxnSpPr/>
          <p:nvPr/>
        </p:nvCxnSpPr>
        <p:spPr>
          <a:xfrm>
            <a:off x="489688" y="3052950"/>
            <a:ext cx="3787500" cy="1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35"/>
          <p:cNvSpPr txBox="1"/>
          <p:nvPr/>
        </p:nvSpPr>
        <p:spPr>
          <a:xfrm>
            <a:off x="5045100" y="1726650"/>
            <a:ext cx="3787200" cy="16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  <a:t>.1	Points forts</a:t>
            </a:r>
            <a:b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  <a:t>7.2	Pistes d’amélioration</a:t>
            </a:r>
            <a:br>
              <a:rPr b="1" lang="fr">
                <a:latin typeface="Proxima Nova"/>
                <a:ea typeface="Proxima Nova"/>
                <a:cs typeface="Proxima Nova"/>
                <a:sym typeface="Proxima Nova"/>
              </a:rPr>
            </a:b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55" name="Google Shape;355;p35"/>
          <p:cNvCxnSpPr/>
          <p:nvPr/>
        </p:nvCxnSpPr>
        <p:spPr>
          <a:xfrm flipH="1">
            <a:off x="4951163" y="1561350"/>
            <a:ext cx="7200" cy="1378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61" name="Google Shape;361;p36"/>
          <p:cNvSpPr txBox="1"/>
          <p:nvPr>
            <p:ph type="title"/>
          </p:nvPr>
        </p:nvSpPr>
        <p:spPr>
          <a:xfrm>
            <a:off x="178400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latin typeface="Proxima Nova"/>
                <a:ea typeface="Proxima Nova"/>
                <a:cs typeface="Proxima Nova"/>
                <a:sym typeface="Proxima Nova"/>
              </a:rPr>
              <a:t>Points forts</a:t>
            </a:r>
            <a:endParaRPr b="1" i="1"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2" name="Google Shape;362;p36"/>
          <p:cNvSpPr txBox="1"/>
          <p:nvPr/>
        </p:nvSpPr>
        <p:spPr>
          <a:xfrm>
            <a:off x="769575" y="1198200"/>
            <a:ext cx="6867900" cy="13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Un </a:t>
            </a:r>
            <a:r>
              <a:rPr b="1" lang="fr" sz="2400">
                <a:latin typeface="Proxima Nova"/>
                <a:ea typeface="Proxima Nova"/>
                <a:cs typeface="Proxima Nova"/>
                <a:sym typeface="Proxima Nova"/>
              </a:rPr>
              <a:t>design graphique</a:t>
            </a: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 approfondi et </a:t>
            </a: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thématisé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Une </a:t>
            </a:r>
            <a:r>
              <a:rPr b="1" lang="fr" sz="2400">
                <a:latin typeface="Proxima Nova"/>
                <a:ea typeface="Proxima Nova"/>
                <a:cs typeface="Proxima Nova"/>
                <a:sym typeface="Proxima Nova"/>
              </a:rPr>
              <a:t>fluidité des déplacements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Une </a:t>
            </a: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synchronisation</a:t>
            </a: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 et une communication robuste entre les deux players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Gameplay original, jouant sur la </a:t>
            </a:r>
            <a:r>
              <a:rPr b="1" lang="fr" sz="2400">
                <a:latin typeface="Proxima Nova"/>
                <a:ea typeface="Proxima Nova"/>
                <a:cs typeface="Proxima Nova"/>
                <a:sym typeface="Proxima Nova"/>
              </a:rPr>
              <a:t>coopération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Un large </a:t>
            </a: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panels</a:t>
            </a: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 de </a:t>
            </a:r>
            <a:r>
              <a:rPr b="1" lang="fr" sz="2400">
                <a:latin typeface="Proxima Nova"/>
                <a:ea typeface="Proxima Nova"/>
                <a:cs typeface="Proxima Nova"/>
                <a:sym typeface="Proxima Nova"/>
              </a:rPr>
              <a:t>niveaux et de difficultés, </a:t>
            </a: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faciles et rapides à créer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68" name="Google Shape;368;p37"/>
          <p:cNvSpPr txBox="1"/>
          <p:nvPr>
            <p:ph type="title"/>
          </p:nvPr>
        </p:nvSpPr>
        <p:spPr>
          <a:xfrm>
            <a:off x="178400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latin typeface="Proxima Nova"/>
                <a:ea typeface="Proxima Nova"/>
                <a:cs typeface="Proxima Nova"/>
                <a:sym typeface="Proxima Nova"/>
              </a:rPr>
              <a:t>Pistes d’amélioration</a:t>
            </a:r>
            <a:endParaRPr b="1" i="1"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9" name="Google Shape;369;p37"/>
          <p:cNvSpPr txBox="1"/>
          <p:nvPr/>
        </p:nvSpPr>
        <p:spPr>
          <a:xfrm>
            <a:off x="769575" y="1198200"/>
            <a:ext cx="68679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Une utilisation du </a:t>
            </a:r>
            <a:r>
              <a:rPr b="1" lang="fr" sz="2400">
                <a:latin typeface="Proxima Nova"/>
                <a:ea typeface="Proxima Nova"/>
                <a:cs typeface="Proxima Nova"/>
                <a:sym typeface="Proxima Nova"/>
              </a:rPr>
              <a:t>deuxième coeur</a:t>
            </a: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 de l’HPS pour </a:t>
            </a: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paralléliser</a:t>
            </a: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 l’affichage de l’image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Une utilisation de l’</a:t>
            </a:r>
            <a:r>
              <a:rPr b="1" lang="fr" sz="2400">
                <a:latin typeface="Proxima Nova"/>
                <a:ea typeface="Proxima Nova"/>
                <a:cs typeface="Proxima Nova"/>
                <a:sym typeface="Proxima Nova"/>
              </a:rPr>
              <a:t>accéléromètre</a:t>
            </a: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 pour le déplacement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Une </a:t>
            </a:r>
            <a:r>
              <a:rPr b="1" lang="fr" sz="2400">
                <a:latin typeface="Proxima Nova"/>
                <a:ea typeface="Proxima Nova"/>
                <a:cs typeface="Proxima Nova"/>
                <a:sym typeface="Proxima Nova"/>
              </a:rPr>
              <a:t>accélération</a:t>
            </a:r>
            <a:r>
              <a:rPr b="1" lang="fr" sz="2400">
                <a:latin typeface="Proxima Nova"/>
                <a:ea typeface="Proxima Nova"/>
                <a:cs typeface="Proxima Nova"/>
                <a:sym typeface="Proxima Nova"/>
              </a:rPr>
              <a:t> hardware</a:t>
            </a: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 de l’affichage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Un </a:t>
            </a:r>
            <a:r>
              <a:rPr b="1" lang="fr" sz="2400">
                <a:latin typeface="Proxima Nova"/>
                <a:ea typeface="Proxima Nova"/>
                <a:cs typeface="Proxima Nova"/>
                <a:sym typeface="Proxima Nova"/>
              </a:rPr>
              <a:t>stockage hardware</a:t>
            </a: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 des images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57550" cy="62100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4657550" y="0"/>
            <a:ext cx="4657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380375" y="665100"/>
            <a:ext cx="3818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Proxima Nova"/>
                <a:ea typeface="Proxima Nova"/>
                <a:cs typeface="Proxima Nova"/>
                <a:sym typeface="Proxima Nova"/>
              </a:rPr>
              <a:t>&gt; 1</a:t>
            </a:r>
            <a:br>
              <a:rPr b="1" lang="fr" sz="4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 sz="4800"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b="1"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8" name="Google Shape;78;p15"/>
          <p:cNvCxnSpPr/>
          <p:nvPr/>
        </p:nvCxnSpPr>
        <p:spPr>
          <a:xfrm>
            <a:off x="489688" y="3052950"/>
            <a:ext cx="3787500" cy="1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16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roxima Nova"/>
                <a:ea typeface="Proxima Nova"/>
                <a:cs typeface="Proxima Nova"/>
                <a:sym typeface="Proxima Nova"/>
              </a:rPr>
              <a:t>Pré-requis et cadre du projet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517325"/>
            <a:ext cx="4656900" cy="10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fr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DE10-Nano, MyPi-Nano, Multi-Touch Screen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fr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Baremetal avec un RTOS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50" y="1060063"/>
            <a:ext cx="3584175" cy="19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311700" y="1006675"/>
            <a:ext cx="3831900" cy="563400"/>
          </a:xfrm>
          <a:prstGeom prst="rect">
            <a:avLst/>
          </a:prstGeom>
          <a:solidFill>
            <a:srgbClr val="46A58E">
              <a:alpha val="82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  <a:t>Contexte : création d’un jeu vidéo en utilisant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311700" y="2571750"/>
            <a:ext cx="1521900" cy="449400"/>
          </a:xfrm>
          <a:prstGeom prst="rect">
            <a:avLst/>
          </a:prstGeom>
          <a:solidFill>
            <a:srgbClr val="46A58E">
              <a:alpha val="82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  <a:t>Pré-requis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311700" y="3140650"/>
            <a:ext cx="6854100" cy="18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 jeu en temps réel, </a:t>
            </a:r>
            <a:r>
              <a:rPr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synchronisé</a:t>
            </a:r>
            <a:r>
              <a:rPr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robuste et avec lancement </a:t>
            </a:r>
            <a:r>
              <a:rPr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automatique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 µAbassi avec plusieurs tâches HPS​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Une communication robuste et </a:t>
            </a:r>
            <a:r>
              <a:rPr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synchronisée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Une </a:t>
            </a:r>
            <a:r>
              <a:rPr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implémentation</a:t>
            </a:r>
            <a:r>
              <a:rPr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et un design original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57550" cy="6210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4657550" y="0"/>
            <a:ext cx="4657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380375" y="665100"/>
            <a:ext cx="3818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Proxima Nova"/>
                <a:ea typeface="Proxima Nova"/>
                <a:cs typeface="Proxima Nova"/>
                <a:sym typeface="Proxima Nova"/>
              </a:rPr>
              <a:t>&gt; 2</a:t>
            </a:r>
            <a:br>
              <a:rPr b="1" lang="fr" sz="4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 sz="4800">
                <a:latin typeface="Proxima Nova"/>
                <a:ea typeface="Proxima Nova"/>
                <a:cs typeface="Proxima Nova"/>
                <a:sym typeface="Proxima Nova"/>
              </a:rPr>
              <a:t>Présentation du jeu</a:t>
            </a:r>
            <a:endParaRPr b="1"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0" name="Google Shape;100;p17"/>
          <p:cNvCxnSpPr/>
          <p:nvPr/>
        </p:nvCxnSpPr>
        <p:spPr>
          <a:xfrm>
            <a:off x="489688" y="3052950"/>
            <a:ext cx="3787500" cy="1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7"/>
          <p:cNvSpPr txBox="1"/>
          <p:nvPr/>
        </p:nvSpPr>
        <p:spPr>
          <a:xfrm>
            <a:off x="5092700" y="1726650"/>
            <a:ext cx="3787200" cy="16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  <a:t>.1	Règles du jeu</a:t>
            </a:r>
            <a:b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  <a:t>2.2	Caractéristiques du Gameplay</a:t>
            </a:r>
            <a:b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  <a:t>2.3	Navigation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2" name="Google Shape;102;p17"/>
          <p:cNvCxnSpPr/>
          <p:nvPr/>
        </p:nvCxnSpPr>
        <p:spPr>
          <a:xfrm flipH="1">
            <a:off x="4871513" y="1822175"/>
            <a:ext cx="7200" cy="1378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8" name="Google Shape;108;p18"/>
          <p:cNvSpPr txBox="1"/>
          <p:nvPr>
            <p:ph type="title"/>
          </p:nvPr>
        </p:nvSpPr>
        <p:spPr>
          <a:xfrm>
            <a:off x="178400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latin typeface="Proxima Nova"/>
                <a:ea typeface="Proxima Nova"/>
                <a:cs typeface="Proxima Nova"/>
                <a:sym typeface="Proxima Nova"/>
              </a:rPr>
              <a:t>Règles du jeu</a:t>
            </a:r>
            <a:endParaRPr b="1"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200" y="1074951"/>
            <a:ext cx="2419776" cy="161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119" y="1074950"/>
            <a:ext cx="2419768" cy="1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031" y="1074950"/>
            <a:ext cx="2419768" cy="1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1164475" y="2786550"/>
            <a:ext cx="74835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Proxima Nova"/>
                <a:ea typeface="Proxima Nova"/>
                <a:cs typeface="Proxima Nova"/>
                <a:sym typeface="Proxima Nova"/>
              </a:rPr>
              <a:t>&gt; Coopérez </a:t>
            </a:r>
            <a:r>
              <a:rPr lang="fr" sz="1600">
                <a:latin typeface="Proxima Nova"/>
                <a:ea typeface="Proxima Nova"/>
                <a:cs typeface="Proxima Nova"/>
                <a:sym typeface="Proxima Nova"/>
              </a:rPr>
              <a:t>avec l’autre joueur, pour atteindre vos positions finales respectives</a:t>
            </a:r>
            <a:br>
              <a:rPr b="1" lang="fr" sz="1600">
                <a:latin typeface="Proxima Nova"/>
                <a:ea typeface="Proxima Nova"/>
                <a:cs typeface="Proxima Nova"/>
                <a:sym typeface="Proxima Nova"/>
              </a:rPr>
            </a:b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190400" y="2887350"/>
            <a:ext cx="834600" cy="448500"/>
          </a:xfrm>
          <a:prstGeom prst="rect">
            <a:avLst/>
          </a:prstGeom>
          <a:solidFill>
            <a:srgbClr val="46A58E">
              <a:alpha val="821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>
                <a:latin typeface="Proxima Nova"/>
                <a:ea typeface="Proxima Nova"/>
                <a:cs typeface="Proxima Nova"/>
                <a:sym typeface="Proxima Nova"/>
              </a:rPr>
              <a:t>But</a:t>
            </a:r>
            <a:endParaRPr b="1" i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190400" y="3557288"/>
            <a:ext cx="1982400" cy="448500"/>
          </a:xfrm>
          <a:prstGeom prst="rect">
            <a:avLst/>
          </a:prstGeom>
          <a:solidFill>
            <a:srgbClr val="46A58E">
              <a:alpha val="821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>
                <a:latin typeface="Proxima Nova"/>
                <a:ea typeface="Proxima Nova"/>
                <a:cs typeface="Proxima Nova"/>
                <a:sym typeface="Proxima Nova"/>
              </a:rPr>
              <a:t>Environnement</a:t>
            </a:r>
            <a:endParaRPr b="1" i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2412625" y="3464813"/>
            <a:ext cx="61137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 </a:t>
            </a:r>
            <a:r>
              <a:rPr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Deux joueurs de couleur (thème) opposé</a:t>
            </a:r>
            <a:br>
              <a:rPr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 </a:t>
            </a:r>
            <a:r>
              <a:rPr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Des </a:t>
            </a:r>
            <a:r>
              <a:rPr i="1"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“streams” </a:t>
            </a:r>
            <a:r>
              <a:rPr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directionnels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1609200" y="4191975"/>
            <a:ext cx="605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 Bloquez</a:t>
            </a:r>
            <a:r>
              <a:rPr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les streams de couleur (thème) opposé à la vôtre</a:t>
            </a:r>
            <a:br>
              <a:rPr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r>
              <a:rPr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Évitez</a:t>
            </a:r>
            <a:r>
              <a:rPr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les streams de votre couleur - sous peine de mourir!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190400" y="4316175"/>
            <a:ext cx="1262400" cy="448500"/>
          </a:xfrm>
          <a:prstGeom prst="rect">
            <a:avLst/>
          </a:prstGeom>
          <a:solidFill>
            <a:srgbClr val="46A58E">
              <a:alpha val="821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>
                <a:latin typeface="Proxima Nova"/>
                <a:ea typeface="Proxima Nova"/>
                <a:cs typeface="Proxima Nova"/>
                <a:sym typeface="Proxima Nova"/>
              </a:rPr>
              <a:t>Stratégie</a:t>
            </a:r>
            <a:endParaRPr b="1" i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/>
          <p:nvPr/>
        </p:nvSpPr>
        <p:spPr>
          <a:xfrm>
            <a:off x="5469525" y="1291100"/>
            <a:ext cx="3369900" cy="563400"/>
          </a:xfrm>
          <a:prstGeom prst="rect">
            <a:avLst/>
          </a:prstGeom>
          <a:solidFill>
            <a:srgbClr val="46A58E">
              <a:alpha val="82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5469525" y="3050175"/>
            <a:ext cx="3369900" cy="563400"/>
          </a:xfrm>
          <a:prstGeom prst="rect">
            <a:avLst/>
          </a:prstGeom>
          <a:solidFill>
            <a:srgbClr val="46A58E">
              <a:alpha val="82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5448675" y="1207625"/>
            <a:ext cx="3526500" cy="3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  <a:t>&gt; </a:t>
            </a:r>
            <a:r>
              <a:rPr lang="fr" sz="1800">
                <a:latin typeface="Proxima Nova"/>
                <a:ea typeface="Proxima Nova"/>
                <a:cs typeface="Proxima Nova"/>
                <a:sym typeface="Proxima Nova"/>
              </a:rPr>
              <a:t>Des niveaux à </a:t>
            </a:r>
            <a:r>
              <a:rPr b="1" i="1" lang="fr" sz="1800">
                <a:latin typeface="Proxima Nova"/>
                <a:ea typeface="Proxima Nova"/>
                <a:cs typeface="Proxima Nova"/>
                <a:sym typeface="Proxima Nova"/>
              </a:rPr>
              <a:t>difficulté croissante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fr" sz="6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fr" sz="1800">
                <a:latin typeface="Proxima Nova"/>
                <a:ea typeface="Proxima Nova"/>
                <a:cs typeface="Proxima Nova"/>
                <a:sym typeface="Proxima Nova"/>
              </a:rPr>
              <a:t>2 niveaux </a:t>
            </a:r>
            <a:r>
              <a:rPr i="1" lang="fr" sz="1800">
                <a:latin typeface="Proxima Nova"/>
                <a:ea typeface="Proxima Nova"/>
                <a:cs typeface="Proxima Nova"/>
                <a:sym typeface="Proxima Nova"/>
              </a:rPr>
              <a:t>tutoriels </a:t>
            </a:r>
            <a:r>
              <a:rPr lang="fr" sz="1800">
                <a:latin typeface="Proxima Nova"/>
                <a:ea typeface="Proxima Nova"/>
                <a:cs typeface="Proxima Nova"/>
                <a:sym typeface="Proxima Nova"/>
              </a:rPr>
              <a:t>basiques</a:t>
            </a:r>
            <a:br>
              <a:rPr lang="fr" sz="1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fr" sz="1800">
                <a:latin typeface="Proxima Nova"/>
                <a:ea typeface="Proxima Nova"/>
                <a:cs typeface="Proxima Nova"/>
                <a:sym typeface="Proxima Nova"/>
              </a:rPr>
              <a:t>	3 niveaux avancés</a:t>
            </a:r>
            <a:br>
              <a:rPr lang="fr" sz="1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fr" sz="1800">
                <a:latin typeface="Proxima Nova"/>
                <a:ea typeface="Proxima Nova"/>
                <a:cs typeface="Proxima Nova"/>
                <a:sym typeface="Proxima Nova"/>
              </a:rPr>
              <a:t>	1 niveau </a:t>
            </a:r>
            <a:r>
              <a:rPr i="1" lang="fr" sz="1800">
                <a:latin typeface="Proxima Nova"/>
                <a:ea typeface="Proxima Nova"/>
                <a:cs typeface="Proxima Nova"/>
                <a:sym typeface="Proxima Nova"/>
              </a:rPr>
              <a:t>bonus</a:t>
            </a:r>
            <a:endParaRPr i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Proxima Nova"/>
                <a:ea typeface="Proxima Nova"/>
                <a:cs typeface="Proxima Nova"/>
                <a:sym typeface="Proxima Nova"/>
              </a:rPr>
              <a:t>&gt; </a:t>
            </a:r>
            <a:r>
              <a:rPr lang="fr" sz="1800">
                <a:latin typeface="Proxima Nova"/>
                <a:ea typeface="Proxima Nova"/>
                <a:cs typeface="Proxima Nova"/>
                <a:sym typeface="Proxima Nova"/>
              </a:rPr>
              <a:t>Une </a:t>
            </a:r>
            <a:r>
              <a:rPr b="1" i="1" lang="fr" sz="1800">
                <a:latin typeface="Proxima Nova"/>
                <a:ea typeface="Proxima Nova"/>
                <a:cs typeface="Proxima Nova"/>
                <a:sym typeface="Proxima Nova"/>
              </a:rPr>
              <a:t>thématique graphique différente </a:t>
            </a:r>
            <a:r>
              <a:rPr lang="fr" sz="1800">
                <a:latin typeface="Proxima Nova"/>
                <a:ea typeface="Proxima Nova"/>
                <a:cs typeface="Proxima Nova"/>
                <a:sym typeface="Proxima Nova"/>
              </a:rPr>
              <a:t>pour chaque niveau</a:t>
            </a:r>
            <a:br>
              <a:rPr lang="fr" sz="1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fr" sz="6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lang="fr" sz="1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fr" sz="1800">
                <a:latin typeface="Proxima Nova"/>
                <a:ea typeface="Proxima Nova"/>
                <a:cs typeface="Proxima Nova"/>
                <a:sym typeface="Proxima Nova"/>
              </a:rPr>
              <a:t>	Personnages</a:t>
            </a:r>
            <a:br>
              <a:rPr lang="fr" sz="1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fr" sz="1800">
                <a:latin typeface="Proxima Nova"/>
                <a:ea typeface="Proxima Nova"/>
                <a:cs typeface="Proxima Nova"/>
                <a:sym typeface="Proxima Nova"/>
              </a:rPr>
              <a:t>	Positions finales</a:t>
            </a:r>
            <a:br>
              <a:rPr lang="fr" sz="1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fr" sz="1800">
                <a:latin typeface="Proxima Nova"/>
                <a:ea typeface="Proxima Nova"/>
                <a:cs typeface="Proxima Nova"/>
                <a:sym typeface="Proxima Nova"/>
              </a:rPr>
              <a:t>	Streams</a:t>
            </a:r>
            <a:br>
              <a:rPr lang="fr" sz="1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fr" sz="1800">
                <a:latin typeface="Proxima Nova"/>
                <a:ea typeface="Proxima Nova"/>
                <a:cs typeface="Proxima Nova"/>
                <a:sym typeface="Proxima Nova"/>
              </a:rPr>
              <a:t>	Fond d’écran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fr"/>
            </a:br>
            <a:endParaRPr/>
          </a:p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6" name="Google Shape;126;p19"/>
          <p:cNvSpPr txBox="1"/>
          <p:nvPr>
            <p:ph type="title"/>
          </p:nvPr>
        </p:nvSpPr>
        <p:spPr>
          <a:xfrm>
            <a:off x="178400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latin typeface="Proxima Nova"/>
                <a:ea typeface="Proxima Nova"/>
                <a:cs typeface="Proxima Nova"/>
                <a:sym typeface="Proxima Nova"/>
              </a:rPr>
              <a:t>Caractéristiques du Gameplay</a:t>
            </a:r>
            <a:endParaRPr b="1"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00" y="1077075"/>
            <a:ext cx="2742874" cy="164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150" y="1967350"/>
            <a:ext cx="2910174" cy="1746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000" y="3331406"/>
            <a:ext cx="2742866" cy="164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5208700" y="991675"/>
            <a:ext cx="36234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&gt; Sélection de niveau</a:t>
            </a:r>
            <a:r>
              <a:rPr lang="fr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fr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imposée à l’autre </a:t>
            </a:r>
            <a:r>
              <a:rPr lang="fr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par principe du “premier arrivé”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6" name="Google Shape;136;p20"/>
          <p:cNvSpPr txBox="1"/>
          <p:nvPr>
            <p:ph type="title"/>
          </p:nvPr>
        </p:nvSpPr>
        <p:spPr>
          <a:xfrm>
            <a:off x="178400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latin typeface="Proxima Nova"/>
                <a:ea typeface="Proxima Nova"/>
                <a:cs typeface="Proxima Nova"/>
                <a:sym typeface="Proxima Nova"/>
              </a:rPr>
              <a:t>Navigation</a:t>
            </a:r>
            <a:endParaRPr b="1"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200" y="3662741"/>
            <a:ext cx="2055300" cy="136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25" y="3662741"/>
            <a:ext cx="2055300" cy="136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25" y="2283375"/>
            <a:ext cx="2055300" cy="123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8200" y="2283375"/>
            <a:ext cx="2055300" cy="123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8600" y="904026"/>
            <a:ext cx="2055300" cy="123317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5203450" y="2283325"/>
            <a:ext cx="36339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 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Possibilité de…</a:t>
            </a:r>
            <a:b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	Mettre le jeu en </a:t>
            </a: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pause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(autre joueur </a:t>
            </a: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 attente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b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Réinitialiser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sa position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 txBox="1"/>
          <p:nvPr/>
        </p:nvSpPr>
        <p:spPr>
          <a:xfrm>
            <a:off x="5208700" y="3814525"/>
            <a:ext cx="32706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 Défaites/victoires</a:t>
            </a:r>
            <a:r>
              <a:rPr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détectées en même temps par les deux joueurs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57550" cy="621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/>
          <p:nvPr/>
        </p:nvSpPr>
        <p:spPr>
          <a:xfrm>
            <a:off x="4657550" y="0"/>
            <a:ext cx="4657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380375" y="665100"/>
            <a:ext cx="38184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latin typeface="Proxima Nova"/>
                <a:ea typeface="Proxima Nova"/>
                <a:cs typeface="Proxima Nova"/>
                <a:sym typeface="Proxima Nova"/>
              </a:rPr>
              <a:t>&gt; 3</a:t>
            </a:r>
            <a:br>
              <a:rPr b="1" lang="fr" sz="4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fr" sz="4800">
                <a:latin typeface="Proxima Nova"/>
                <a:ea typeface="Proxima Nova"/>
                <a:cs typeface="Proxima Nova"/>
                <a:sym typeface="Proxima Nova"/>
              </a:rPr>
              <a:t>Timeline du projet</a:t>
            </a:r>
            <a:endParaRPr b="1"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4" name="Google Shape;154;p21"/>
          <p:cNvCxnSpPr/>
          <p:nvPr/>
        </p:nvCxnSpPr>
        <p:spPr>
          <a:xfrm>
            <a:off x="489688" y="3052950"/>
            <a:ext cx="3787500" cy="1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